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78" r:id="rId4"/>
    <p:sldId id="279" r:id="rId5"/>
    <p:sldId id="266" r:id="rId6"/>
    <p:sldId id="280" r:id="rId7"/>
    <p:sldId id="284" r:id="rId8"/>
    <p:sldId id="274" r:id="rId9"/>
    <p:sldId id="281" r:id="rId10"/>
    <p:sldId id="282" r:id="rId11"/>
    <p:sldId id="283" r:id="rId12"/>
    <p:sldId id="272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Following the Map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Four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Consolidation: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Circulate, and look at the student work as it is posted.  As you are walking, think about whether you can identify a continuum of understanding.  </a:t>
            </a:r>
          </a:p>
          <a:p>
            <a:r>
              <a:rPr lang="en-US" dirty="0" smtClean="0"/>
              <a:t>Use the large </a:t>
            </a:r>
            <a:r>
              <a:rPr lang="en-US" dirty="0" err="1" smtClean="0"/>
              <a:t>stickies</a:t>
            </a:r>
            <a:r>
              <a:rPr lang="en-US" dirty="0" smtClean="0"/>
              <a:t> to annotate identifiable strategies, practices, and relationships.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Consolidation: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pirate gold question from the article Fair Shares, </a:t>
            </a:r>
            <a:r>
              <a:rPr lang="en-US" dirty="0" err="1" smtClean="0"/>
              <a:t>Matey</a:t>
            </a:r>
            <a:r>
              <a:rPr lang="en-US" dirty="0" smtClean="0"/>
              <a:t>, or Walk the Plank! (NCTM, April 2012), discuss how your feedback to students would change for this model.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Reflection: Your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It is by going down into the abyss that we recover the treasures of life.  Where you stumble, there lies your treasure.</a:t>
            </a:r>
            <a:br>
              <a:rPr lang="en-US" i="1" dirty="0" smtClean="0"/>
            </a:br>
            <a:r>
              <a:rPr lang="en-US" sz="2400" dirty="0" smtClean="0"/>
              <a:t>Joseph Campbell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are you going to bring these ideas back to your classroom?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Participants will:</a:t>
            </a:r>
            <a:endParaRPr lang="en-US" dirty="0" smtClean="0"/>
          </a:p>
          <a:p>
            <a:r>
              <a:rPr lang="en-CA" dirty="0" smtClean="0"/>
              <a:t>understand the development of fraction understanding in young children</a:t>
            </a:r>
            <a:endParaRPr lang="en-US" dirty="0" smtClean="0"/>
          </a:p>
          <a:p>
            <a:r>
              <a:rPr lang="en-CA" dirty="0" smtClean="0"/>
              <a:t>critique learning goals</a:t>
            </a:r>
            <a:endParaRPr lang="en-US" dirty="0" smtClean="0"/>
          </a:p>
          <a:p>
            <a:r>
              <a:rPr lang="en-CA" dirty="0" smtClean="0"/>
              <a:t>develop success criteria linked to a specific learning goal</a:t>
            </a:r>
            <a:endParaRPr lang="en-US" dirty="0" smtClean="0"/>
          </a:p>
          <a:p>
            <a:r>
              <a:rPr lang="en-CA" dirty="0" smtClean="0"/>
              <a:t>increase the ability to provide descriptive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2347912"/>
          </a:xfrm>
        </p:spPr>
        <p:txBody>
          <a:bodyPr/>
          <a:lstStyle/>
          <a:p>
            <a:r>
              <a:rPr lang="en-US" dirty="0" smtClean="0"/>
              <a:t>The Great Learning Goal/</a:t>
            </a:r>
            <a:br>
              <a:rPr lang="en-US" dirty="0" smtClean="0"/>
            </a:br>
            <a:r>
              <a:rPr lang="en-US" dirty="0" smtClean="0"/>
              <a:t>Success Criteria Conundrum!!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Success: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Learning goals </a:t>
            </a:r>
            <a:r>
              <a:rPr lang="en-US" i="1" dirty="0" smtClean="0"/>
              <a:t>clearly identify what students are expected to know and be able to do, in language that students can readily understand.</a:t>
            </a:r>
          </a:p>
          <a:p>
            <a:r>
              <a:rPr lang="en-US" b="1" i="1" dirty="0" smtClean="0"/>
              <a:t>Success criteria </a:t>
            </a:r>
            <a:r>
              <a:rPr lang="en-US" i="1" dirty="0" smtClean="0"/>
              <a:t>describe in specific terms what successful attainment of the learning goals looks like.</a:t>
            </a:r>
            <a:endParaRPr lang="en-US" b="1" u="sng" dirty="0" smtClean="0"/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Pair-Square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dirty="0" smtClean="0"/>
              <a:t>With a partner, use the sheet provided to discuss which expectations are successful as learning goals.</a:t>
            </a:r>
          </a:p>
          <a:p>
            <a:r>
              <a:rPr lang="en-US" dirty="0" smtClean="0"/>
              <a:t>Select one that is “too broad” as a learning goal, and break it down into a series of learning goals to make it more effective.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Pair-Square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dirty="0" smtClean="0"/>
              <a:t>With a partner, use the sheet provided to discuss which expectations are successful as learning goals.</a:t>
            </a:r>
          </a:p>
          <a:p>
            <a:r>
              <a:rPr lang="en-US" dirty="0" smtClean="0"/>
              <a:t>Select one that is “too broad” as a learning goal, and break it down into a series of learning goals to make it more effective.</a:t>
            </a:r>
          </a:p>
          <a:p>
            <a:r>
              <a:rPr lang="en-US" dirty="0" smtClean="0"/>
              <a:t>Join another group to discuss and share.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747712"/>
          </a:xfrm>
        </p:spPr>
        <p:txBody>
          <a:bodyPr/>
          <a:lstStyle/>
          <a:p>
            <a:r>
              <a:rPr lang="en-CA" sz="4000" dirty="0" smtClean="0"/>
              <a:t>To the Curriculum!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5105400" cy="4343400"/>
          </a:xfrm>
        </p:spPr>
        <p:txBody>
          <a:bodyPr/>
          <a:lstStyle/>
          <a:p>
            <a:r>
              <a:rPr lang="en-CA" dirty="0" smtClean="0"/>
              <a:t>Pick a grade K – 4</a:t>
            </a:r>
          </a:p>
          <a:p>
            <a:r>
              <a:rPr lang="en-CA" dirty="0" smtClean="0"/>
              <a:t>Find fractional concepts and understandings in:</a:t>
            </a:r>
          </a:p>
          <a:p>
            <a:pPr lvl="1"/>
            <a:r>
              <a:rPr lang="en-CA" sz="2400" dirty="0" smtClean="0"/>
              <a:t> Data Management and Probability: Green</a:t>
            </a:r>
          </a:p>
          <a:p>
            <a:pPr lvl="1"/>
            <a:r>
              <a:rPr lang="en-CA" sz="2400" dirty="0" smtClean="0"/>
              <a:t>Geometry and Spatial Sense: Orange</a:t>
            </a:r>
          </a:p>
          <a:p>
            <a:pPr lvl="1"/>
            <a:r>
              <a:rPr lang="en-CA" sz="2400" dirty="0" smtClean="0"/>
              <a:t>Patterning and Algebra: Pink</a:t>
            </a:r>
          </a:p>
          <a:p>
            <a:pPr lvl="1"/>
            <a:r>
              <a:rPr lang="en-CA" sz="2400" dirty="0" smtClean="0"/>
              <a:t>Measurement: Yellow</a:t>
            </a:r>
          </a:p>
        </p:txBody>
      </p:sp>
      <p:pic>
        <p:nvPicPr>
          <p:cNvPr id="15364" name="Picture 5" descr="The-Ontario-Curriculum-Grades-1-8-Mathemat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5238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5367" name="Picture 7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733800"/>
            <a:ext cx="3048000" cy="2209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Descriptive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486400"/>
          </a:xfrm>
        </p:spPr>
        <p:txBody>
          <a:bodyPr/>
          <a:lstStyle/>
          <a:p>
            <a:r>
              <a:rPr lang="en-US" sz="2400" dirty="0" smtClean="0"/>
              <a:t>In “grade-level-</a:t>
            </a:r>
            <a:r>
              <a:rPr lang="en-US" sz="2400" dirty="0" err="1" smtClean="0"/>
              <a:t>ish</a:t>
            </a:r>
            <a:r>
              <a:rPr lang="en-US" sz="2400" dirty="0" smtClean="0"/>
              <a:t>” groups, consider the fraction question from this morning and the following expectations (learning goals) to identify some success criteria:</a:t>
            </a:r>
          </a:p>
          <a:p>
            <a:pPr lvl="1"/>
            <a:r>
              <a:rPr lang="en-CA" sz="2400" dirty="0" smtClean="0"/>
              <a:t>Divide whole objects and sets of objects into equal parts, and identify the parts using fractional names (grade 3)</a:t>
            </a:r>
            <a:endParaRPr lang="en-US" sz="2400" dirty="0" smtClean="0"/>
          </a:p>
          <a:p>
            <a:pPr lvl="1"/>
            <a:r>
              <a:rPr lang="en-CA" sz="2400" dirty="0" smtClean="0"/>
              <a:t>Read and represent simple fractions (grade 4)</a:t>
            </a:r>
            <a:endParaRPr lang="en-US" sz="2400" dirty="0" smtClean="0"/>
          </a:p>
          <a:p>
            <a:r>
              <a:rPr lang="en-US" sz="2400" dirty="0" smtClean="0"/>
              <a:t>Discuss the following: What would students do that would be different from what we did when we solved this problem?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Descriptive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student work provided, please create some descriptive feedback that you would give these students based on their work.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stickies</a:t>
            </a:r>
            <a:r>
              <a:rPr lang="en-US" dirty="0" smtClean="0"/>
              <a:t> to annotate the student work.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Pages>0</Pages>
  <Words>499</Words>
  <Characters>0</Characters>
  <Application>Microsoft Office PowerPoint</Application>
  <PresentationFormat>On-screen Show (4:3)</PresentationFormat>
  <Lines>0</Lines>
  <Paragraphs>56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2_Default Design</vt:lpstr>
      <vt:lpstr>Math CAMPPP 2012</vt:lpstr>
      <vt:lpstr>Learning Goals:</vt:lpstr>
      <vt:lpstr>The Great Learning Goal/ Success Criteria Conundrum!!</vt:lpstr>
      <vt:lpstr>Growing Success:</vt:lpstr>
      <vt:lpstr>Minds On: Pair-Square</vt:lpstr>
      <vt:lpstr>Minds On: Pair-Square</vt:lpstr>
      <vt:lpstr>To the Curriculum!</vt:lpstr>
      <vt:lpstr>Action: Descriptive Feedback</vt:lpstr>
      <vt:lpstr>Action: Descriptive Feedback</vt:lpstr>
      <vt:lpstr>Consolidation: Continuum</vt:lpstr>
      <vt:lpstr>Consolidation: Continuum</vt:lpstr>
      <vt:lpstr>Reflection: Your Choice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37</cp:revision>
  <dcterms:modified xsi:type="dcterms:W3CDTF">2012-07-27T00:15:06Z</dcterms:modified>
</cp:coreProperties>
</file>